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3"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6" d="100"/>
          <a:sy n="86" d="100"/>
        </p:scale>
        <p:origin x="56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6698BC8-0928-4C4C-A246-A98480BCA96D}" type="datetimeFigureOut">
              <a:rPr lang="en-US" smtClean="0"/>
              <a:t>9/1/2020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F770FB-86C2-48F7-A3ED-422910562C87}" type="slidenum">
              <a:rPr lang="en-US" smtClean="0"/>
              <a:t>‹#›</a:t>
            </a:fld>
            <a:endParaRPr lang="en-US"/>
          </a:p>
        </p:txBody>
      </p:sp>
    </p:spTree>
    <p:extLst>
      <p:ext uri="{BB962C8B-B14F-4D97-AF65-F5344CB8AC3E}">
        <p14:creationId xmlns:p14="http://schemas.microsoft.com/office/powerpoint/2010/main" val="1225213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698BC8-0928-4C4C-A246-A98480BCA96D}" type="datetimeFigureOut">
              <a:rPr lang="en-US" smtClean="0"/>
              <a:t>9/1/2020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F770FB-86C2-48F7-A3ED-422910562C87}" type="slidenum">
              <a:rPr lang="en-US" smtClean="0"/>
              <a:t>‹#›</a:t>
            </a:fld>
            <a:endParaRPr lang="en-US"/>
          </a:p>
        </p:txBody>
      </p:sp>
    </p:spTree>
    <p:extLst>
      <p:ext uri="{BB962C8B-B14F-4D97-AF65-F5344CB8AC3E}">
        <p14:creationId xmlns:p14="http://schemas.microsoft.com/office/powerpoint/2010/main" val="1853482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698BC8-0928-4C4C-A246-A98480BCA96D}" type="datetimeFigureOut">
              <a:rPr lang="en-US" smtClean="0"/>
              <a:t>9/1/2020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F770FB-86C2-48F7-A3ED-422910562C87}" type="slidenum">
              <a:rPr lang="en-US" smtClean="0"/>
              <a:t>‹#›</a:t>
            </a:fld>
            <a:endParaRPr lang="en-US"/>
          </a:p>
        </p:txBody>
      </p:sp>
    </p:spTree>
    <p:extLst>
      <p:ext uri="{BB962C8B-B14F-4D97-AF65-F5344CB8AC3E}">
        <p14:creationId xmlns:p14="http://schemas.microsoft.com/office/powerpoint/2010/main" val="1196693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6698BC8-0928-4C4C-A246-A98480BCA96D}" type="datetimeFigureOut">
              <a:rPr lang="en-US" smtClean="0"/>
              <a:t>9/1/2020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F770FB-86C2-48F7-A3ED-422910562C87}" type="slidenum">
              <a:rPr lang="en-US" smtClean="0"/>
              <a:t>‹#›</a:t>
            </a:fld>
            <a:endParaRPr lang="en-US"/>
          </a:p>
        </p:txBody>
      </p:sp>
    </p:spTree>
    <p:extLst>
      <p:ext uri="{BB962C8B-B14F-4D97-AF65-F5344CB8AC3E}">
        <p14:creationId xmlns:p14="http://schemas.microsoft.com/office/powerpoint/2010/main" val="4189874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6698BC8-0928-4C4C-A246-A98480BCA96D}" type="datetimeFigureOut">
              <a:rPr lang="en-US" smtClean="0"/>
              <a:t>9/1/2020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F770FB-86C2-48F7-A3ED-422910562C87}" type="slidenum">
              <a:rPr lang="en-US" smtClean="0"/>
              <a:t>‹#›</a:t>
            </a:fld>
            <a:endParaRPr lang="en-US"/>
          </a:p>
        </p:txBody>
      </p:sp>
    </p:spTree>
    <p:extLst>
      <p:ext uri="{BB962C8B-B14F-4D97-AF65-F5344CB8AC3E}">
        <p14:creationId xmlns:p14="http://schemas.microsoft.com/office/powerpoint/2010/main" val="814736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6698BC8-0928-4C4C-A246-A98480BCA96D}" type="datetimeFigureOut">
              <a:rPr lang="en-US" smtClean="0"/>
              <a:t>9/1/2020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F770FB-86C2-48F7-A3ED-422910562C87}" type="slidenum">
              <a:rPr lang="en-US" smtClean="0"/>
              <a:t>‹#›</a:t>
            </a:fld>
            <a:endParaRPr lang="en-US"/>
          </a:p>
        </p:txBody>
      </p:sp>
    </p:spTree>
    <p:extLst>
      <p:ext uri="{BB962C8B-B14F-4D97-AF65-F5344CB8AC3E}">
        <p14:creationId xmlns:p14="http://schemas.microsoft.com/office/powerpoint/2010/main" val="1096963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698BC8-0928-4C4C-A246-A98480BCA96D}" type="datetimeFigureOut">
              <a:rPr lang="en-US" smtClean="0"/>
              <a:t>9/1/2020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F770FB-86C2-48F7-A3ED-422910562C87}" type="slidenum">
              <a:rPr lang="en-US" smtClean="0"/>
              <a:t>‹#›</a:t>
            </a:fld>
            <a:endParaRPr lang="en-US"/>
          </a:p>
        </p:txBody>
      </p:sp>
    </p:spTree>
    <p:extLst>
      <p:ext uri="{BB962C8B-B14F-4D97-AF65-F5344CB8AC3E}">
        <p14:creationId xmlns:p14="http://schemas.microsoft.com/office/powerpoint/2010/main" val="1370453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6698BC8-0928-4C4C-A246-A98480BCA96D}" type="datetimeFigureOut">
              <a:rPr lang="en-US" smtClean="0"/>
              <a:t>9/1/2020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F770FB-86C2-48F7-A3ED-422910562C87}" type="slidenum">
              <a:rPr lang="en-US" smtClean="0"/>
              <a:t>‹#›</a:t>
            </a:fld>
            <a:endParaRPr lang="en-US"/>
          </a:p>
        </p:txBody>
      </p:sp>
    </p:spTree>
    <p:extLst>
      <p:ext uri="{BB962C8B-B14F-4D97-AF65-F5344CB8AC3E}">
        <p14:creationId xmlns:p14="http://schemas.microsoft.com/office/powerpoint/2010/main" val="3334113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6698BC8-0928-4C4C-A246-A98480BCA96D}" type="datetimeFigureOut">
              <a:rPr lang="en-US" smtClean="0"/>
              <a:t>9/1/2020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F770FB-86C2-48F7-A3ED-422910562C87}" type="slidenum">
              <a:rPr lang="en-US" smtClean="0"/>
              <a:t>‹#›</a:t>
            </a:fld>
            <a:endParaRPr lang="en-US"/>
          </a:p>
        </p:txBody>
      </p:sp>
    </p:spTree>
    <p:extLst>
      <p:ext uri="{BB962C8B-B14F-4D97-AF65-F5344CB8AC3E}">
        <p14:creationId xmlns:p14="http://schemas.microsoft.com/office/powerpoint/2010/main" val="1175725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698BC8-0928-4C4C-A246-A98480BCA96D}" type="datetimeFigureOut">
              <a:rPr lang="en-US" smtClean="0"/>
              <a:t>9/1/2020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F770FB-86C2-48F7-A3ED-422910562C87}" type="slidenum">
              <a:rPr lang="en-US" smtClean="0"/>
              <a:t>‹#›</a:t>
            </a:fld>
            <a:endParaRPr lang="en-US"/>
          </a:p>
        </p:txBody>
      </p:sp>
    </p:spTree>
    <p:extLst>
      <p:ext uri="{BB962C8B-B14F-4D97-AF65-F5344CB8AC3E}">
        <p14:creationId xmlns:p14="http://schemas.microsoft.com/office/powerpoint/2010/main" val="2955924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698BC8-0928-4C4C-A246-A98480BCA96D}" type="datetimeFigureOut">
              <a:rPr lang="en-US" smtClean="0"/>
              <a:t>9/1/2020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F770FB-86C2-48F7-A3ED-422910562C87}" type="slidenum">
              <a:rPr lang="en-US" smtClean="0"/>
              <a:t>‹#›</a:t>
            </a:fld>
            <a:endParaRPr lang="en-US"/>
          </a:p>
        </p:txBody>
      </p:sp>
    </p:spTree>
    <p:extLst>
      <p:ext uri="{BB962C8B-B14F-4D97-AF65-F5344CB8AC3E}">
        <p14:creationId xmlns:p14="http://schemas.microsoft.com/office/powerpoint/2010/main" val="1919682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698BC8-0928-4C4C-A246-A98480BCA96D}" type="datetimeFigureOut">
              <a:rPr lang="en-US" smtClean="0"/>
              <a:t>9/1/2020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F770FB-86C2-48F7-A3ED-422910562C87}" type="slidenum">
              <a:rPr lang="en-US" smtClean="0"/>
              <a:t>‹#›</a:t>
            </a:fld>
            <a:endParaRPr lang="en-US"/>
          </a:p>
        </p:txBody>
      </p:sp>
    </p:spTree>
    <p:extLst>
      <p:ext uri="{BB962C8B-B14F-4D97-AF65-F5344CB8AC3E}">
        <p14:creationId xmlns:p14="http://schemas.microsoft.com/office/powerpoint/2010/main" val="4921986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s://www.eventbrite.sg/e/apfcb-masterclass-in-interpretative-commenting-thyroid-part-2-registration-117001497629"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40C7600-5BA8-4A54-887F-74AF87750A31}"/>
              </a:ext>
            </a:extLst>
          </p:cNvPr>
          <p:cNvSpPr>
            <a:spLocks noGrp="1"/>
          </p:cNvSpPr>
          <p:nvPr>
            <p:ph type="ctrTitle"/>
          </p:nvPr>
        </p:nvSpPr>
        <p:spPr>
          <a:xfrm>
            <a:off x="2208177" y="177708"/>
            <a:ext cx="10477677" cy="989702"/>
          </a:xfrm>
        </p:spPr>
        <p:txBody>
          <a:bodyPr>
            <a:normAutofit/>
          </a:bodyPr>
          <a:lstStyle/>
          <a:p>
            <a:pPr lvl="0" algn="l" defTabSz="914400" fontAlgn="base">
              <a:spcAft>
                <a:spcPct val="0"/>
              </a:spcAft>
            </a:pPr>
            <a:r>
              <a:rPr lang="en-IN" altLang="ja-JP" sz="2800" cap="none" dirty="0">
                <a:ln>
                  <a:noFill/>
                </a:ln>
                <a:solidFill>
                  <a:schemeClr val="bg1"/>
                </a:solidFill>
                <a:latin typeface="Berlin Sans FB" pitchFamily="34" charset="0"/>
                <a:ea typeface="MS Mincho" pitchFamily="49" charset="-128"/>
                <a:cs typeface="Arial" pitchFamily="34" charset="0"/>
              </a:rPr>
              <a:t>ASIA-PACIFIC FEDERATION FOR CLINICALBIOCHEMISTRY </a:t>
            </a:r>
            <a:br>
              <a:rPr lang="en-IN" altLang="ja-JP" sz="2800" cap="none" dirty="0">
                <a:ln>
                  <a:noFill/>
                </a:ln>
                <a:solidFill>
                  <a:schemeClr val="bg1"/>
                </a:solidFill>
                <a:latin typeface="Berlin Sans FB" pitchFamily="34" charset="0"/>
                <a:ea typeface="MS Mincho" pitchFamily="49" charset="-128"/>
                <a:cs typeface="Arial" pitchFamily="34" charset="0"/>
              </a:rPr>
            </a:br>
            <a:r>
              <a:rPr lang="en-IN" altLang="ja-JP" sz="2800" cap="none" dirty="0">
                <a:ln>
                  <a:noFill/>
                </a:ln>
                <a:solidFill>
                  <a:schemeClr val="bg1"/>
                </a:solidFill>
                <a:latin typeface="Berlin Sans FB" pitchFamily="34" charset="0"/>
                <a:ea typeface="MS Mincho" pitchFamily="49" charset="-128"/>
                <a:cs typeface="Arial" pitchFamily="34" charset="0"/>
              </a:rPr>
              <a:t>AND LABORATORY MEDICINE</a:t>
            </a:r>
            <a:endParaRPr lang="en-US" sz="2800" b="1" dirty="0">
              <a:solidFill>
                <a:schemeClr val="bg1"/>
              </a:solidFill>
            </a:endParaRP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505" y="114872"/>
            <a:ext cx="1397443" cy="1363324"/>
          </a:xfrm>
          <a:prstGeom prst="rect">
            <a:avLst/>
          </a:prstGeom>
        </p:spPr>
      </p:pic>
      <p:sp>
        <p:nvSpPr>
          <p:cNvPr id="17" name="Rounded Rectangle 16"/>
          <p:cNvSpPr/>
          <p:nvPr/>
        </p:nvSpPr>
        <p:spPr>
          <a:xfrm>
            <a:off x="5752617" y="2715889"/>
            <a:ext cx="6326423" cy="2469049"/>
          </a:xfrm>
          <a:prstGeom prst="roundRect">
            <a:avLst/>
          </a:prstGeom>
          <a:solidFill>
            <a:schemeClr val="tx1">
              <a:alpha val="5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600" dirty="0"/>
              <a:t>IN THIS WEBINAR SERIES ON INTERPRETATIVE COMMENTING, </a:t>
            </a:r>
          </a:p>
          <a:p>
            <a:pPr algn="just"/>
            <a:r>
              <a:rPr lang="en-US" sz="1600" b="1" dirty="0"/>
              <a:t>DR. SAMUEL VASIKARAN </a:t>
            </a:r>
            <a:r>
              <a:rPr lang="en-US" sz="1600" dirty="0"/>
              <a:t>DISCUSSES HOW TO INTERPRET VARIOUS LABORATORY TEST RESULTS, USING ONLY THE MINIMAL INFORMATION AVAILABLE TO THE CLINICAL LABORATORY. ATTENDEES WILL LEARN HOW TO ADD COMMENTS TO THE LAB REPORT, THAT WILL BE USEFUL AND APPRECIATED BY OUR CLINICAL COLLEAGUES.</a:t>
            </a:r>
          </a:p>
          <a:p>
            <a:pPr algn="just"/>
            <a:r>
              <a:rPr lang="en-US" sz="1600" dirty="0"/>
              <a:t>IN THE LAST SESSION, </a:t>
            </a:r>
            <a:r>
              <a:rPr lang="en-US" sz="1600" b="1" dirty="0"/>
              <a:t>DR. VASIKARAN </a:t>
            </a:r>
            <a:r>
              <a:rPr lang="en-US" sz="1600" dirty="0"/>
              <a:t>DISCUSSED THYROID CASES WHERE INTERPRETATION WAS STRAIGHTFORWARD. IN THIS FOLLOW-UP SESSION, HE WILL COVER COMPLEX THYROID CASES.</a:t>
            </a:r>
          </a:p>
        </p:txBody>
      </p:sp>
      <p:grpSp>
        <p:nvGrpSpPr>
          <p:cNvPr id="14" name="Group 13"/>
          <p:cNvGrpSpPr/>
          <p:nvPr/>
        </p:nvGrpSpPr>
        <p:grpSpPr>
          <a:xfrm>
            <a:off x="10532962" y="998040"/>
            <a:ext cx="1594871" cy="1624023"/>
            <a:chOff x="96818" y="1855914"/>
            <a:chExt cx="1840648" cy="1942604"/>
          </a:xfrm>
        </p:grpSpPr>
        <p:sp>
          <p:nvSpPr>
            <p:cNvPr id="18" name="Oval 17"/>
            <p:cNvSpPr/>
            <p:nvPr/>
          </p:nvSpPr>
          <p:spPr>
            <a:xfrm>
              <a:off x="96818" y="1855914"/>
              <a:ext cx="1840648" cy="19365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213" y="2084519"/>
              <a:ext cx="1303460" cy="1713999"/>
            </a:xfrm>
            <a:prstGeom prst="rect">
              <a:avLst/>
            </a:prstGeom>
          </p:spPr>
        </p:pic>
      </p:grpSp>
      <p:sp>
        <p:nvSpPr>
          <p:cNvPr id="5" name="Round Diagonal Corner Rectangle 4"/>
          <p:cNvSpPr/>
          <p:nvPr/>
        </p:nvSpPr>
        <p:spPr>
          <a:xfrm>
            <a:off x="96816" y="2893671"/>
            <a:ext cx="5401159" cy="2088647"/>
          </a:xfrm>
          <a:prstGeom prst="round2DiagRect">
            <a:avLst/>
          </a:prstGeom>
          <a:solidFill>
            <a:srgbClr val="002060"/>
          </a:solidFill>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Bahnschrift Light SemiCondensed" panose="020B0502040204020203" pitchFamily="34" charset="0"/>
              </a:rPr>
              <a:t>APFCB Masterclass in Interpretative Commenting</a:t>
            </a:r>
            <a:endParaRPr lang="en-US" sz="2800" dirty="0">
              <a:latin typeface="Bahnschrift Light SemiCondensed" panose="020B0502040204020203" pitchFamily="34" charset="0"/>
            </a:endParaRPr>
          </a:p>
          <a:p>
            <a:pPr algn="ctr"/>
            <a:r>
              <a:rPr lang="en-US" sz="2400" b="1" dirty="0"/>
              <a:t>Topic 1, Part 2: Complex Thyroid cases</a:t>
            </a:r>
          </a:p>
          <a:p>
            <a:pPr algn="ctr"/>
            <a:r>
              <a:rPr lang="en-US" sz="2400" dirty="0"/>
              <a:t>1.30pm IN/ 3pm TH/ 4pm SG/ 5pm KR</a:t>
            </a:r>
          </a:p>
        </p:txBody>
      </p:sp>
      <p:sp>
        <p:nvSpPr>
          <p:cNvPr id="13" name="Rounded Rectangle 12">
            <a:extLst>
              <a:ext uri="{FF2B5EF4-FFF2-40B4-BE49-F238E27FC236}">
                <a16:creationId xmlns:a16="http://schemas.microsoft.com/office/drawing/2014/main" id="{914CB60C-E5A0-E14E-9A90-84279A142958}"/>
              </a:ext>
            </a:extLst>
          </p:cNvPr>
          <p:cNvSpPr/>
          <p:nvPr/>
        </p:nvSpPr>
        <p:spPr>
          <a:xfrm>
            <a:off x="4502552" y="1536663"/>
            <a:ext cx="2750567" cy="928726"/>
          </a:xfrm>
          <a:prstGeom prst="roundRect">
            <a:avLst/>
          </a:prstGeom>
          <a:solidFill>
            <a:srgbClr val="C0000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hi-IN" altLang="zh-CN" sz="2800" b="1" dirty="0" err="1">
                <a:solidFill>
                  <a:srgbClr val="FFFF00"/>
                </a:solidFill>
                <a:ea typeface="Times New Roman" pitchFamily="18" charset="0"/>
                <a:cs typeface="Mangal" pitchFamily="18" charset="0"/>
              </a:rPr>
              <a:t>Live</a:t>
            </a:r>
            <a:r>
              <a:rPr lang="hi-IN" altLang="zh-CN" sz="2800" b="1" dirty="0">
                <a:solidFill>
                  <a:srgbClr val="FFFF00"/>
                </a:solidFill>
                <a:ea typeface="Times New Roman" pitchFamily="18" charset="0"/>
                <a:cs typeface="Mangal" pitchFamily="18" charset="0"/>
              </a:rPr>
              <a:t> </a:t>
            </a:r>
            <a:r>
              <a:rPr lang="hi-IN" altLang="zh-CN" sz="2800" b="1" dirty="0" err="1">
                <a:solidFill>
                  <a:srgbClr val="FFFF00"/>
                </a:solidFill>
                <a:ea typeface="Times New Roman" pitchFamily="18" charset="0"/>
                <a:cs typeface="Mangal" pitchFamily="18" charset="0"/>
              </a:rPr>
              <a:t>Webinar</a:t>
            </a:r>
            <a:endParaRPr lang="en-US" altLang="zh-CN" sz="2800" b="1" dirty="0">
              <a:solidFill>
                <a:srgbClr val="FFFF00"/>
              </a:solidFill>
              <a:ea typeface="Times New Roman" pitchFamily="18" charset="0"/>
              <a:cs typeface="Mangal" pitchFamily="18" charset="0"/>
            </a:endParaRPr>
          </a:p>
          <a:p>
            <a:pPr algn="ctr"/>
            <a:r>
              <a:rPr lang="en-US" sz="1600" b="1" dirty="0">
                <a:solidFill>
                  <a:srgbClr val="FFFF00"/>
                </a:solidFill>
              </a:rPr>
              <a:t>Mark your calendar</a:t>
            </a:r>
          </a:p>
          <a:p>
            <a:pPr algn="ctr"/>
            <a:r>
              <a:rPr lang="en-US" sz="1600" b="1">
                <a:solidFill>
                  <a:srgbClr val="FFFF00"/>
                </a:solidFill>
              </a:rPr>
              <a:t>9 September 2020</a:t>
            </a:r>
            <a:endParaRPr lang="en-US" sz="1600" b="1" dirty="0">
              <a:solidFill>
                <a:srgbClr val="FFFF00"/>
              </a:solidFill>
            </a:endParaRPr>
          </a:p>
        </p:txBody>
      </p:sp>
      <p:sp>
        <p:nvSpPr>
          <p:cNvPr id="9" name="Rectangle 8"/>
          <p:cNvSpPr/>
          <p:nvPr/>
        </p:nvSpPr>
        <p:spPr>
          <a:xfrm>
            <a:off x="1443964" y="5232818"/>
            <a:ext cx="9287927" cy="461665"/>
          </a:xfrm>
          <a:prstGeom prst="rect">
            <a:avLst/>
          </a:prstGeom>
          <a:noFill/>
        </p:spPr>
        <p:txBody>
          <a:bodyPr wrap="none" lIns="91440" tIns="45720" rIns="91440" bIns="45720">
            <a:spAutoFit/>
          </a:bodyPr>
          <a:lstStyle/>
          <a:p>
            <a:pPr>
              <a:spcAft>
                <a:spcPts val="1200"/>
              </a:spcAft>
            </a:pPr>
            <a:r>
              <a:rPr lang="en-US" sz="2400" b="1" dirty="0">
                <a:effectLst>
                  <a:glow rad="203200">
                    <a:srgbClr val="FFFF00">
                      <a:alpha val="40000"/>
                    </a:srgbClr>
                  </a:glow>
                </a:effectLst>
                <a:latin typeface="Calibri" panose="020F0502020204030204" pitchFamily="34" charset="0"/>
                <a:ea typeface="Times New Roman" panose="02020603050405020304" pitchFamily="18" charset="0"/>
              </a:rPr>
              <a:t>CERTIFICATE OF ATTENDANCE WILL BE AVAILABLE TO ALL PARTICIPANTS</a:t>
            </a:r>
            <a:endParaRPr lang="en-US" sz="2800" b="1" dirty="0">
              <a:effectLst>
                <a:glow rad="203200">
                  <a:srgbClr val="FFFF00">
                    <a:alpha val="40000"/>
                  </a:srgbClr>
                </a:glow>
              </a:effectLst>
              <a:latin typeface="Times New Roman" panose="02020603050405020304" pitchFamily="18" charset="0"/>
              <a:ea typeface="Times New Roman" panose="02020603050405020304" pitchFamily="18" charset="0"/>
            </a:endParaRPr>
          </a:p>
        </p:txBody>
      </p:sp>
      <p:sp>
        <p:nvSpPr>
          <p:cNvPr id="10" name="Flowchart: Process 9"/>
          <p:cNvSpPr/>
          <p:nvPr/>
        </p:nvSpPr>
        <p:spPr>
          <a:xfrm>
            <a:off x="-8073" y="5742364"/>
            <a:ext cx="12192000" cy="653969"/>
          </a:xfrm>
          <a:prstGeom prst="flowChartProcess">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n w="0"/>
                <a:solidFill>
                  <a:schemeClr val="tx1"/>
                </a:solidFill>
                <a:effectLst>
                  <a:outerShdw blurRad="38100" dist="19050" dir="2700000" algn="tl" rotWithShape="0">
                    <a:schemeClr val="dk1">
                      <a:alpha val="40000"/>
                    </a:schemeClr>
                  </a:outerShdw>
                </a:effectLst>
              </a:rPr>
              <a:t>*Please note that Safari browser is not supported for this event. On the day of the webinar, if you are using an iPhone or Apple computer, please use a different browser such as Firefox or Chrome, or download the Microsoft Teams App. Much apologies for the inconvenience.</a:t>
            </a:r>
          </a:p>
        </p:txBody>
      </p:sp>
      <p:sp>
        <p:nvSpPr>
          <p:cNvPr id="21" name="Flowchart: Process 20"/>
          <p:cNvSpPr/>
          <p:nvPr/>
        </p:nvSpPr>
        <p:spPr>
          <a:xfrm>
            <a:off x="-8073" y="6396333"/>
            <a:ext cx="12200073" cy="461667"/>
          </a:xfrm>
          <a:prstGeom prst="flowChartProcess">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dirty="0"/>
          </a:p>
        </p:txBody>
      </p:sp>
      <p:sp>
        <p:nvSpPr>
          <p:cNvPr id="22" name="TextBox 21"/>
          <p:cNvSpPr txBox="1"/>
          <p:nvPr/>
        </p:nvSpPr>
        <p:spPr>
          <a:xfrm>
            <a:off x="96816" y="6427111"/>
            <a:ext cx="11776942" cy="400110"/>
          </a:xfrm>
          <a:prstGeom prst="rect">
            <a:avLst/>
          </a:prstGeom>
          <a:noFill/>
        </p:spPr>
        <p:txBody>
          <a:bodyPr wrap="none" rtlCol="0">
            <a:spAutoFit/>
          </a:bodyPr>
          <a:lstStyle/>
          <a:p>
            <a:r>
              <a:rPr lang="en-US" sz="2000" b="1" dirty="0">
                <a:solidFill>
                  <a:schemeClr val="bg1"/>
                </a:solidFill>
              </a:rPr>
              <a:t>Register here: </a:t>
            </a:r>
            <a:r>
              <a:rPr lang="en-US" sz="1600" dirty="0">
                <a:solidFill>
                  <a:srgbClr val="002060"/>
                </a:solidFill>
                <a:hlinkClick r:id="rId5"/>
              </a:rPr>
              <a:t>https://www.eventbrite.sg/e/apfcb-masterclass-in-interpretative-commenting-thyroid-part-2-registration-117001497629</a:t>
            </a:r>
            <a:endParaRPr lang="en-US" sz="1600" dirty="0">
              <a:solidFill>
                <a:srgbClr val="002060"/>
              </a:solidFill>
            </a:endParaRPr>
          </a:p>
        </p:txBody>
      </p:sp>
    </p:spTree>
    <p:extLst>
      <p:ext uri="{BB962C8B-B14F-4D97-AF65-F5344CB8AC3E}">
        <p14:creationId xmlns:p14="http://schemas.microsoft.com/office/powerpoint/2010/main" val="719158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40C7600-5BA8-4A54-887F-74AF87750A31}"/>
              </a:ext>
            </a:extLst>
          </p:cNvPr>
          <p:cNvSpPr>
            <a:spLocks noGrp="1"/>
          </p:cNvSpPr>
          <p:nvPr>
            <p:ph type="ctrTitle"/>
          </p:nvPr>
        </p:nvSpPr>
        <p:spPr>
          <a:xfrm>
            <a:off x="2208177" y="177708"/>
            <a:ext cx="10477677" cy="989702"/>
          </a:xfrm>
        </p:spPr>
        <p:txBody>
          <a:bodyPr>
            <a:normAutofit/>
          </a:bodyPr>
          <a:lstStyle/>
          <a:p>
            <a:pPr lvl="0" algn="l" defTabSz="914400" fontAlgn="base">
              <a:spcAft>
                <a:spcPct val="0"/>
              </a:spcAft>
            </a:pPr>
            <a:r>
              <a:rPr lang="en-IN" altLang="ja-JP" sz="2800" cap="none" dirty="0">
                <a:ln>
                  <a:noFill/>
                </a:ln>
                <a:solidFill>
                  <a:schemeClr val="bg1"/>
                </a:solidFill>
                <a:latin typeface="Berlin Sans FB" pitchFamily="34" charset="0"/>
                <a:ea typeface="MS Mincho" pitchFamily="49" charset="-128"/>
                <a:cs typeface="Arial" pitchFamily="34" charset="0"/>
              </a:rPr>
              <a:t>ASIA-PACIFIC FEDERATION FOR CLINICALBIOCHEMISTRY </a:t>
            </a:r>
            <a:br>
              <a:rPr lang="en-IN" altLang="ja-JP" sz="2800" cap="none" dirty="0">
                <a:ln>
                  <a:noFill/>
                </a:ln>
                <a:solidFill>
                  <a:schemeClr val="bg1"/>
                </a:solidFill>
                <a:latin typeface="Berlin Sans FB" pitchFamily="34" charset="0"/>
                <a:ea typeface="MS Mincho" pitchFamily="49" charset="-128"/>
                <a:cs typeface="Arial" pitchFamily="34" charset="0"/>
              </a:rPr>
            </a:br>
            <a:r>
              <a:rPr lang="en-IN" altLang="ja-JP" sz="2800" cap="none" dirty="0">
                <a:ln>
                  <a:noFill/>
                </a:ln>
                <a:solidFill>
                  <a:schemeClr val="bg1"/>
                </a:solidFill>
                <a:latin typeface="Berlin Sans FB" pitchFamily="34" charset="0"/>
                <a:ea typeface="MS Mincho" pitchFamily="49" charset="-128"/>
                <a:cs typeface="Arial" pitchFamily="34" charset="0"/>
              </a:rPr>
              <a:t>AND LABORATORY MEDICINE</a:t>
            </a:r>
            <a:endParaRPr lang="en-US" sz="2800" b="1" dirty="0">
              <a:solidFill>
                <a:schemeClr val="bg1"/>
              </a:solidFill>
            </a:endParaRP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505" y="114872"/>
            <a:ext cx="1397443" cy="1363324"/>
          </a:xfrm>
          <a:prstGeom prst="rect">
            <a:avLst/>
          </a:prstGeom>
        </p:spPr>
      </p:pic>
      <p:grpSp>
        <p:nvGrpSpPr>
          <p:cNvPr id="14" name="Group 13"/>
          <p:cNvGrpSpPr/>
          <p:nvPr/>
        </p:nvGrpSpPr>
        <p:grpSpPr>
          <a:xfrm>
            <a:off x="10104700" y="879676"/>
            <a:ext cx="2023134" cy="2002420"/>
            <a:chOff x="96818" y="1855914"/>
            <a:chExt cx="1840648" cy="1942604"/>
          </a:xfrm>
        </p:grpSpPr>
        <p:sp>
          <p:nvSpPr>
            <p:cNvPr id="18" name="Oval 17"/>
            <p:cNvSpPr/>
            <p:nvPr/>
          </p:nvSpPr>
          <p:spPr>
            <a:xfrm>
              <a:off x="96818" y="1855914"/>
              <a:ext cx="1840648" cy="19365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213" y="2084519"/>
              <a:ext cx="1303460" cy="1713999"/>
            </a:xfrm>
            <a:prstGeom prst="rect">
              <a:avLst/>
            </a:prstGeom>
          </p:spPr>
        </p:pic>
      </p:grpSp>
      <p:sp>
        <p:nvSpPr>
          <p:cNvPr id="8" name="Rounded Rectangle 7"/>
          <p:cNvSpPr/>
          <p:nvPr/>
        </p:nvSpPr>
        <p:spPr>
          <a:xfrm>
            <a:off x="254643" y="2882096"/>
            <a:ext cx="11653285" cy="3854370"/>
          </a:xfrm>
          <a:prstGeom prst="roundRect">
            <a:avLst/>
          </a:prstGeom>
          <a:solidFill>
            <a:schemeClr val="tx1">
              <a:alpha val="5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kumimoji="0" lang="hi-IN" altLang="zh-CN" sz="2400" b="1" i="1" u="none" strike="noStrike" cap="none" normalizeH="0" baseline="0" dirty="0">
                <a:ln>
                  <a:noFill/>
                </a:ln>
                <a:solidFill>
                  <a:schemeClr val="bg1"/>
                </a:solidFill>
                <a:effectLst/>
                <a:latin typeface="Calibri" pitchFamily="34" charset="0"/>
                <a:ea typeface="Times New Roman" pitchFamily="18" charset="0"/>
                <a:cs typeface="Mangal" pitchFamily="18" charset="0"/>
              </a:rPr>
              <a:t>About the Speaker:</a:t>
            </a:r>
            <a:endParaRPr kumimoji="0" lang="en-US" altLang="zh-CN" sz="2400" b="1" i="1" u="none" strike="noStrike" cap="none" normalizeH="0" baseline="0" dirty="0">
              <a:ln>
                <a:noFill/>
              </a:ln>
              <a:solidFill>
                <a:schemeClr val="bg1"/>
              </a:solidFill>
              <a:effectLst/>
              <a:latin typeface="Calibri" pitchFamily="34" charset="0"/>
              <a:ea typeface="Times New Roman" pitchFamily="18" charset="0"/>
              <a:cs typeface="Mangal" pitchFamily="18" charset="0"/>
            </a:endParaRPr>
          </a:p>
          <a:p>
            <a:pPr lvl="0" algn="just" fontAlgn="base">
              <a:spcBef>
                <a:spcPct val="0"/>
              </a:spcBef>
              <a:spcAft>
                <a:spcPct val="0"/>
              </a:spcAft>
            </a:pPr>
            <a:endParaRPr kumimoji="0" lang="hi-IN" altLang="zh-CN" sz="2400" b="1" i="0" u="none" strike="noStrike" cap="none" normalizeH="0" baseline="0" dirty="0">
              <a:ln>
                <a:noFill/>
              </a:ln>
              <a:solidFill>
                <a:schemeClr val="bg1"/>
              </a:solidFill>
              <a:effectLst/>
              <a:latin typeface="Arial" pitchFamily="34" charset="0"/>
              <a:ea typeface="Times New Roman" pitchFamily="18" charset="0"/>
              <a:cs typeface="Mangal" pitchFamily="18" charset="0"/>
            </a:endParaRPr>
          </a:p>
          <a:p>
            <a:pPr marL="342900" indent="-342900">
              <a:buFont typeface="Wingdings" panose="05000000000000000000" pitchFamily="2" charset="2"/>
              <a:buChar char="Ø"/>
            </a:pPr>
            <a:r>
              <a:rPr lang="en-US" sz="24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Samuel D. </a:t>
            </a:r>
            <a:r>
              <a:rPr lang="en-US" sz="2400" b="1" dirty="0" err="1">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Vasikaran</a:t>
            </a:r>
            <a:r>
              <a:rPr lang="en-US" sz="24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MD, FRCPA, is Consultant Chemical Pathologist in Perth, Western Australia. He was previously Clinical Professor of Pathology and Laboratory Medicine at the University of Western Australia. </a:t>
            </a:r>
          </a:p>
          <a:p>
            <a:pPr marL="342900" indent="-342900">
              <a:buFont typeface="Wingdings" panose="05000000000000000000" pitchFamily="2" charset="2"/>
              <a:buChar char="Ø"/>
            </a:pPr>
            <a:endParaRPr lang="en-US" sz="24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342900" indent="-342900">
              <a:buFont typeface="Wingdings" panose="05000000000000000000" pitchFamily="2" charset="2"/>
              <a:buChar char="Ø"/>
            </a:pPr>
            <a:r>
              <a:rPr lang="en-US" sz="2400" b="1" dirty="0" err="1">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Dr</a:t>
            </a:r>
            <a:r>
              <a:rPr lang="en-US" sz="24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Vasikaran</a:t>
            </a:r>
            <a:r>
              <a:rPr lang="en-US" sz="24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initiated the RCPAQAP Patient Report Comments program in 2000 and was Chair until 2018. He also chaired the IFCC Working Group on the Harmonization of Interpretive Comments External Quality Assessment (2015 – 2019). He has published more than 130 papers and book chapters.</a:t>
            </a:r>
            <a:endParaRPr kumimoji="0" lang="hi-IN" altLang="zh-CN" sz="2400" b="1" i="0" u="none" strike="noStrike" cap="none" normalizeH="0" baseline="0" dirty="0">
              <a:ln>
                <a:noFill/>
              </a:ln>
              <a:solidFill>
                <a:schemeClr val="bg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48336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TotalTime>
  <Words>298</Words>
  <Application>Microsoft Office PowerPoint</Application>
  <PresentationFormat>Widescreen</PresentationFormat>
  <Paragraphs>19</Paragraphs>
  <Slides>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vt:i4>
      </vt:variant>
    </vt:vector>
  </HeadingPairs>
  <TitlesOfParts>
    <vt:vector size="11" baseType="lpstr">
      <vt:lpstr>Arial</vt:lpstr>
      <vt:lpstr>Arial Unicode MS</vt:lpstr>
      <vt:lpstr>Bahnschrift Light SemiCondensed</vt:lpstr>
      <vt:lpstr>Berlin Sans FB</vt:lpstr>
      <vt:lpstr>Calibri</vt:lpstr>
      <vt:lpstr>Calibri Light</vt:lpstr>
      <vt:lpstr>Times New Roman</vt:lpstr>
      <vt:lpstr>Wingdings</vt:lpstr>
      <vt:lpstr>Office Theme</vt:lpstr>
      <vt:lpstr>ASIA-PACIFIC FEDERATION FOR CLINICALBIOCHEMISTRY  AND LABORATORY MEDICINE</vt:lpstr>
      <vt:lpstr>ASIA-PACIFIC FEDERATION FOR CLINICALBIOCHEMISTRY  AND LABORATORY MEDICINE</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ASIA-PACIFIC FEDERATION FOR CLINICAL BIOCHEMISTRY AND LABORATORY MEDICINE</dc:title>
  <dc:creator>UBI</dc:creator>
  <cp:lastModifiedBy>priyankadogra2006@yahoo.co.in</cp:lastModifiedBy>
  <cp:revision>22</cp:revision>
  <dcterms:created xsi:type="dcterms:W3CDTF">2020-08-31T11:16:03Z</dcterms:created>
  <dcterms:modified xsi:type="dcterms:W3CDTF">2020-09-01T06:28:01Z</dcterms:modified>
</cp:coreProperties>
</file>